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49" r:id="rId3"/>
  </p:sldMasterIdLst>
  <p:sldIdLst>
    <p:sldId id="257" r:id="rId4"/>
    <p:sldId id="258" r:id="rId5"/>
    <p:sldId id="259" r:id="rId6"/>
    <p:sldId id="260" r:id="rId7"/>
    <p:sldId id="261" r:id="rId8"/>
    <p:sldId id="266" r:id="rId9"/>
    <p:sldId id="267" r:id="rId10"/>
    <p:sldId id="264" r:id="rId11"/>
    <p:sldId id="268" r:id="rId12"/>
    <p:sldId id="270" r:id="rId13"/>
    <p:sldId id="271" r:id="rId14"/>
    <p:sldId id="269" r:id="rId15"/>
    <p:sldId id="265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91" y="-5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521D68-2976-4751-B3DB-11FB03E3C947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DDF459-C45B-49BD-AD4F-5E42CF8C11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4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A21E975-18B2-4FAB-BE2D-5C1C3BCB392E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5877DF-835B-4279-B821-1EEBF2097F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8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6CF6ED1-0A1A-4BF2-A3F4-B149EC3B501E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5331F7-665A-4A07-B049-ADCC27E78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3438" y="7874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7963" y="27432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”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C6EE246-F8FF-443A-AC4B-25C720E4D410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8AC5F0-F0DD-46F0-A198-3C017E2801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4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E87C063-5697-494B-8797-5EEAD7B39034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CA7EE98-315D-420F-A8A5-6B98A14FCE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922DCC4-787A-4EAC-9A6B-3168910A0E3A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3971BB4-E809-4634-A51C-DD9FBD50F6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3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18A0623-0EA0-46DB-B919-FF585E92C41A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E38F35-E33C-4D62-83B3-73495DE121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4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182EF19-906C-4A8E-BECC-D39ABA0D56F5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0A2186C-9A0E-4261-B300-623034C5E4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5D13CA84-A847-4DDE-8B73-D9B46AF0D1EA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2FF0A34-03BD-419D-ACA7-591A231980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81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C49E5-3CF8-4347-BDED-730CAFF2B2AB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2154D-8FE4-4C9C-A585-28B3FB519BA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8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7A5D-4E27-4CC7-ADF1-6C3E037B4F3C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5BF18-6112-4D99-845A-02819749703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3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391525" y="136525"/>
            <a:ext cx="573088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2EB1E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A868167-48A3-421E-B2D4-A81800BED673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BE21684-BACA-4C19-8F0F-17801E7EE0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27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A5E6-CE24-4740-B90F-F333661BCFB3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178B9-5DE3-4D01-8517-66C0EE47B43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599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9D19B-B89C-4E5C-9690-ECC12CB0D39E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3E34C-B975-48B4-A041-481D7AF291C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936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8927E-DAF0-46B0-9053-3DBD52542E39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4B55-AF01-47A4-902A-BBEFE89B9EA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317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1746-1C62-4949-9193-1D2B84BDC4A9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1E88F-CF19-45DA-A253-7BB4F58DB80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8940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296BC-F39C-46A3-ACA0-78A128F37D37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88EE1-A709-49B1-BA11-41DCCFA8D38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430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777E2-23CF-4BFB-810E-F4DADF68179A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8DDF1-380B-4814-9204-1232BB53BEC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50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2330B-6E49-406D-BBE9-7EF0735BB6F2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CD36-C198-466D-8B7D-644D4E6CF8E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8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E00E-22C7-4ABA-8984-94710CD55EC4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C9860-2B3B-4EB2-B7A6-5957C5045DC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902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90782-96AB-445F-825D-3E1E778A4222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566BE-F1FD-489E-B849-0B03741DF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83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2860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34163AA-FBE8-4A47-B6DD-8B121D561720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FDE89AA-F66E-4BE5-BD93-7305A0A83D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24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D86E38-7167-493C-ADBA-4EC17DADF821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D0750D-6116-4983-80DB-928708E44A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388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F323BD-0FCF-484A-9A45-896D22DC1B2A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991BFAA-50B6-4EEF-98C0-FD8FA0DBC36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897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B65B50F-A3DD-45A3-8963-2A2A6A6B6CA0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0C96914-3C32-47F2-B173-F8D2BDE32E0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064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8515D6-C82E-4815-AD8F-33770C5175BA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9CC2279-697B-4572-9C71-E069D278DC1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4358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D2F94D3-1659-4321-9DFE-63ECD0A118A2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7CAE730-3BB6-4D78-9392-74C3936060A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640B473-6C80-4D76-8324-2F0F63635F4F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3CAC6D12-AA43-4FBE-8AA1-32E45231FAD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364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0381799-B724-4933-BFF5-EA119580ACA9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B2DD999-3C08-44A8-99DD-85D91CCA1E5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058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5D79074-B9B4-4D08-9421-0BF53205D20A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CC8E678-86D0-4822-9F26-63DFCECE3A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494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88DA7105-A9C8-4478-98A0-EAE7137B6317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C4943F37-968F-4E4C-8BE4-B67ECC1962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98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944378F-17A7-4D27-B59D-9D1B57B53A56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EC409F-1022-47CD-AB8D-0187072B3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14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03A7E79-1531-4D99-AE8A-9C18CEBE7A96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6E30F8A7-12EF-4996-B63E-FC2CBA10A2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275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6786A160-DA8C-4D51-AF64-75F2145100EA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256E952-19DD-4725-8031-A0DA3156C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354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282095"/>
      </p:ext>
    </p:extLst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EAE1FBE-D8B5-458D-8B24-3BB63D9BBA60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41D4209-A9EB-46C7-A1E3-A718287270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4A50EAF-5944-4C3C-AFFB-98977D65E81E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FA9249C-54CD-4D10-BBC6-4F439BA110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1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6F7498E-4E8F-4CB4-AD51-B8CEF7A7B0E2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DBF9223-F2D6-4A69-A73D-89EB1C409C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3996D02-A061-44D8-BC9C-8E0CBFCF2888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754FEFD-1935-4978-8353-95607D9858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8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E4E0D5E7-DE46-4680-9B8B-1E607C992D01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5F5430B-858E-4BD9-B3B6-88FFC6474F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3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825625"/>
            <a:ext cx="767556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440FB63F-B366-4B31-BF37-1BAE42D92990}" type="datetimeFigureOut">
              <a:rPr lang="en-US"/>
              <a:pPr>
                <a:defRPr/>
              </a:pPr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09939939-890D-4486-B9F6-CB9D2B6B05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6B6E7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400" kern="1200">
          <a:solidFill>
            <a:srgbClr val="126D96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000" kern="1200">
          <a:solidFill>
            <a:srgbClr val="126D96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600" kern="1200">
          <a:solidFill>
            <a:srgbClr val="126D96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CA" alt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CA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1A48AAB-1F33-4AD9-A3B4-5D2C3B400821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205EEE9-8F55-44FB-B1D3-34A78AB5CAB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2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CA" altLang="en-US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CA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16BCEBC-8118-47EE-8161-C8E95762A3CD}" type="datetimeFigureOut">
              <a:rPr lang="en-CA"/>
              <a:pPr>
                <a:defRPr/>
              </a:pPr>
              <a:t>2017-03-31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4FA43D92-0AB9-43BF-A643-E53A80A9465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24" Type="http://schemas.openxmlformats.org/officeDocument/2006/relationships/image" Target="../media/image32.pn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4375" y="1189038"/>
            <a:ext cx="6121400" cy="757237"/>
          </a:xfrm>
        </p:spPr>
        <p:txBody>
          <a:bodyPr rtlCol="0"/>
          <a:lstStyle/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dirty="0">
                <a:solidFill>
                  <a:srgbClr val="27AFE5"/>
                </a:solidFill>
              </a:rPr>
              <a:t>Data-Limited Fisheries Toolkit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189038"/>
            <a:ext cx="1000125" cy="942975"/>
          </a:xfrm>
          <a:prstGeom prst="rect">
            <a:avLst/>
          </a:prstGeom>
          <a:effectLst>
            <a:outerShdw blurRad="546100" dist="660400" dir="5400000" sx="86000" sy="86000" rotWithShape="0">
              <a:prstClr val="black">
                <a:alpha val="0"/>
              </a:prstClr>
            </a:outerShdw>
          </a:effectLst>
        </p:spPr>
      </p:pic>
      <p:pic>
        <p:nvPicPr>
          <p:cNvPr id="34820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5080000"/>
            <a:ext cx="5413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3" y="5106988"/>
            <a:ext cx="4397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2849563" y="5278438"/>
            <a:ext cx="4192587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CA" altLang="en-US" sz="1900">
                <a:solidFill>
                  <a:srgbClr val="126D96"/>
                </a:solidFill>
                <a:latin typeface="Corbel" pitchFamily="34" charset="0"/>
              </a:rPr>
              <a:t>Tom Carruthers  &amp;  Adrian Hordyk     </a:t>
            </a:r>
            <a:r>
              <a:rPr lang="en-CA" altLang="en-US" sz="1900">
                <a:solidFill>
                  <a:srgbClr val="FFFFFF"/>
                </a:solidFill>
                <a:latin typeface="Corbel" pitchFamily="34" charset="0"/>
              </a:rPr>
              <a:t>.</a:t>
            </a:r>
          </a:p>
          <a:p>
            <a:pPr algn="r" eaLnBrk="1" hangingPunct="1"/>
            <a:r>
              <a:rPr lang="en-CA" altLang="en-US" sz="1900">
                <a:solidFill>
                  <a:srgbClr val="126D96"/>
                </a:solidFill>
                <a:latin typeface="Corbel" pitchFamily="34" charset="0"/>
              </a:rPr>
              <a:t> </a:t>
            </a:r>
          </a:p>
          <a:p>
            <a:pPr algn="r" eaLnBrk="1" hangingPunct="1"/>
            <a:r>
              <a:rPr lang="en-CA" altLang="en-US" sz="1900">
                <a:solidFill>
                  <a:srgbClr val="126D96"/>
                </a:solidFill>
                <a:latin typeface="Corbel" pitchFamily="34" charset="0"/>
              </a:rPr>
              <a:t>Nicolas Gutierrez</a:t>
            </a:r>
          </a:p>
        </p:txBody>
      </p:sp>
      <p:sp>
        <p:nvSpPr>
          <p:cNvPr id="34823" name="Subtitle 2"/>
          <p:cNvSpPr txBox="1">
            <a:spLocks/>
          </p:cNvSpPr>
          <p:nvPr/>
        </p:nvSpPr>
        <p:spPr bwMode="auto">
          <a:xfrm>
            <a:off x="1935163" y="3232150"/>
            <a:ext cx="316547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5143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8572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2001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5430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eaLnBrk="1" hangingPunct="1">
              <a:spcBef>
                <a:spcPts val="1000"/>
              </a:spcBef>
              <a:spcAft>
                <a:spcPts val="600"/>
              </a:spcAft>
              <a:buFont typeface="Arial" charset="0"/>
              <a:buNone/>
            </a:pPr>
            <a:r>
              <a:rPr lang="en-US" altLang="en-US" sz="2800">
                <a:solidFill>
                  <a:srgbClr val="F6BB00"/>
                </a:solidFill>
              </a:rPr>
              <a:t>What is DLMtool? 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75" y="5780088"/>
            <a:ext cx="5476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Subtitle 2"/>
          <p:cNvSpPr txBox="1">
            <a:spLocks/>
          </p:cNvSpPr>
          <p:nvPr/>
        </p:nvSpPr>
        <p:spPr bwMode="auto">
          <a:xfrm>
            <a:off x="1935163" y="3657600"/>
            <a:ext cx="26162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5143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8572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2001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5430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eaLnBrk="1" hangingPunct="1">
              <a:spcBef>
                <a:spcPts val="1000"/>
              </a:spcBef>
              <a:buFont typeface="Arial" charset="0"/>
              <a:buNone/>
            </a:pPr>
            <a:r>
              <a:rPr lang="en-US" altLang="en-US" sz="1800">
                <a:solidFill>
                  <a:srgbClr val="F6BB00"/>
                </a:solidFill>
              </a:rPr>
              <a:t>Lecture 1c, May 2017</a:t>
            </a:r>
          </a:p>
        </p:txBody>
      </p:sp>
      <p:sp>
        <p:nvSpPr>
          <p:cNvPr id="34826" name="Subtitle 2"/>
          <p:cNvSpPr txBox="1">
            <a:spLocks/>
          </p:cNvSpPr>
          <p:nvPr/>
        </p:nvSpPr>
        <p:spPr bwMode="auto">
          <a:xfrm>
            <a:off x="1984375" y="1957388"/>
            <a:ext cx="55721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685800"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342900" indent="-171450" defTabSz="6858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685800" indent="-171450" defTabSz="6858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028700" indent="-171450" defTabSz="6858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371600" indent="-171450" defTabSz="6858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18288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2860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7432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2004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sz="2000" i="1">
                <a:solidFill>
                  <a:srgbClr val="27AFE5"/>
                </a:solidFill>
              </a:rPr>
              <a:t>Evaluating management strategies for data-limited fish species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84375" y="4095750"/>
            <a:ext cx="3625850" cy="0"/>
          </a:xfrm>
          <a:prstGeom prst="line">
            <a:avLst/>
          </a:prstGeom>
          <a:ln>
            <a:solidFill>
              <a:srgbClr val="F6B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7886700" cy="1079500"/>
          </a:xfrm>
        </p:spPr>
        <p:txBody>
          <a:bodyPr/>
          <a:lstStyle/>
          <a:p>
            <a:pPr eaLnBrk="1" hangingPunct="1"/>
            <a:r>
              <a:rPr lang="en-CA" altLang="en-US" smtClean="0"/>
              <a:t>Future additions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827088" y="1268413"/>
            <a:ext cx="7908925" cy="4351337"/>
          </a:xfrm>
        </p:spPr>
        <p:txBody>
          <a:bodyPr/>
          <a:lstStyle/>
          <a:p>
            <a:pPr eaLnBrk="1" hangingPunct="1"/>
            <a:r>
              <a:rPr lang="en-CA" altLang="en-US" smtClean="0"/>
              <a:t>Age-dependent M</a:t>
            </a:r>
          </a:p>
          <a:p>
            <a:pPr eaLnBrk="1" hangingPunct="1"/>
            <a:r>
              <a:rPr lang="en-CA" altLang="en-US" smtClean="0"/>
              <a:t>Implementation error models </a:t>
            </a:r>
          </a:p>
          <a:p>
            <a:pPr eaLnBrk="1" hangingPunct="1"/>
            <a:r>
              <a:rPr lang="en-CA" altLang="en-US" smtClean="0"/>
              <a:t>Additional data-rich MPs (state-space delay-difference)</a:t>
            </a:r>
          </a:p>
          <a:p>
            <a:pPr eaLnBrk="1" hangingPunct="1"/>
            <a:r>
              <a:rPr lang="en-CA" altLang="en-US" smtClean="0"/>
              <a:t>Bioeconomic fleet models</a:t>
            </a:r>
          </a:p>
          <a:p>
            <a:pPr eaLnBrk="1" hangingPunct="1"/>
            <a:r>
              <a:rPr lang="en-CA" altLang="en-US" smtClean="0"/>
              <a:t>Multispecies operating models</a:t>
            </a:r>
          </a:p>
          <a:p>
            <a:pPr eaLnBrk="1" hangingPunct="1"/>
            <a:r>
              <a:rPr lang="en-CA" altLang="en-US" smtClean="0"/>
              <a:t>More complex spatial models</a:t>
            </a:r>
          </a:p>
          <a:p>
            <a:pPr eaLnBrk="1" hangingPunct="1"/>
            <a:r>
              <a:rPr lang="en-CA" altLang="en-US" smtClean="0"/>
              <a:t>Ontogenetic habitat shifts</a:t>
            </a:r>
          </a:p>
          <a:p>
            <a:pPr eaLnBrk="1" hangingPunct="1"/>
            <a:r>
              <a:rPr lang="en-CA" altLang="en-US" smtClean="0"/>
              <a:t>Hermaphroditism (sequential hermaphroditism)</a:t>
            </a:r>
          </a:p>
          <a:p>
            <a:pPr eaLnBrk="1" hangingPunct="1"/>
            <a:r>
              <a:rPr lang="en-CA" altLang="en-US" smtClean="0"/>
              <a:t>Ecosystem models (MICE)</a:t>
            </a:r>
          </a:p>
          <a:p>
            <a:pPr eaLnBrk="1" hangingPunct="1"/>
            <a:r>
              <a:rPr lang="en-CA" altLang="en-US" smtClean="0"/>
              <a:t>Automatic building of MPs that are ‘average-of-many-MPs’</a:t>
            </a:r>
          </a:p>
          <a:p>
            <a:pPr eaLnBrk="1" hangingPunct="1"/>
            <a:endParaRPr lang="en-CA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8" b="17253"/>
          <a:stretch>
            <a:fillRect/>
          </a:stretch>
        </p:blipFill>
        <p:spPr bwMode="auto">
          <a:xfrm>
            <a:off x="0" y="1122363"/>
            <a:ext cx="9144000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06437"/>
          </a:xfrm>
        </p:spPr>
        <p:txBody>
          <a:bodyPr/>
          <a:lstStyle/>
          <a:p>
            <a:r>
              <a:rPr lang="en-CA" altLang="en-US" sz="3400" dirty="0" smtClean="0"/>
              <a:t>Future applications</a:t>
            </a:r>
            <a:endParaRPr lang="en-CA" altLang="en-US" sz="2700" dirty="0" smtClean="0">
              <a:solidFill>
                <a:srgbClr val="0000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739900" y="2647950"/>
            <a:ext cx="1076325" cy="5032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20124361">
            <a:off x="992188" y="22621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22875" y="3008313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35213" y="1543050"/>
            <a:ext cx="2154237" cy="20764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 rot="20646512">
            <a:off x="-1428750" y="1890713"/>
            <a:ext cx="2879725" cy="2463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pic>
        <p:nvPicPr>
          <p:cNvPr id="450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296988"/>
            <a:ext cx="1077070" cy="53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438" y="5343525"/>
            <a:ext cx="4897437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USA NOAA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endParaRPr lang="en-CA" b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0508" y="5138747"/>
            <a:ext cx="38354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70C0"/>
                </a:solidFill>
                <a:latin typeface="Calibri"/>
                <a:cs typeface="+mn-cs"/>
              </a:rPr>
              <a:t>UN FAO: </a:t>
            </a:r>
            <a:r>
              <a:rPr lang="en-CA" b="1" dirty="0">
                <a:solidFill>
                  <a:srgbClr val="0070C0"/>
                </a:solidFill>
                <a:latin typeface="Calibri"/>
                <a:cs typeface="+mn-cs"/>
              </a:rPr>
              <a:t>ABNJ tuna fisheries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 smtClean="0">
                <a:solidFill>
                  <a:srgbClr val="00B050"/>
                </a:solidFill>
                <a:latin typeface="Calibri"/>
                <a:cs typeface="+mn-cs"/>
              </a:rPr>
              <a:t>Mexican </a:t>
            </a:r>
            <a:r>
              <a:rPr lang="en-CA" b="1" dirty="0">
                <a:solidFill>
                  <a:srgbClr val="00B050"/>
                </a:solidFill>
                <a:latin typeface="Calibri"/>
                <a:cs typeface="+mn-cs"/>
              </a:rPr>
              <a:t>near-shore fisheries </a:t>
            </a:r>
            <a:endParaRPr lang="en-CA" b="1" dirty="0">
              <a:solidFill>
                <a:srgbClr val="00B050"/>
              </a:solidFill>
              <a:latin typeface="Calibri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5224463"/>
            <a:ext cx="6270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91" y="5615801"/>
            <a:ext cx="474662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71" y="5000635"/>
            <a:ext cx="619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>
          <a:xfrm rot="2238548">
            <a:off x="2160588" y="2373313"/>
            <a:ext cx="546100" cy="54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20124361">
            <a:off x="1016000" y="18303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9408650">
            <a:off x="1452563" y="2687638"/>
            <a:ext cx="334962" cy="5032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20124361">
            <a:off x="2444750" y="1990725"/>
            <a:ext cx="587375" cy="5048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636963" y="1484313"/>
            <a:ext cx="1385887" cy="122396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45076" name="TextBox 2"/>
          <p:cNvSpPr txBox="1">
            <a:spLocks noChangeArrowheads="1"/>
          </p:cNvSpPr>
          <p:nvPr/>
        </p:nvSpPr>
        <p:spPr bwMode="auto">
          <a:xfrm>
            <a:off x="250825" y="4837113"/>
            <a:ext cx="316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</a:rPr>
              <a:t>Ongoing DLMtool applications </a:t>
            </a:r>
          </a:p>
        </p:txBody>
      </p:sp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60" y="5805902"/>
            <a:ext cx="823913" cy="36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8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39" y="6255366"/>
            <a:ext cx="670049" cy="5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5438" y="5816205"/>
            <a:ext cx="289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 smtClean="0">
                <a:solidFill>
                  <a:srgbClr val="FF0000"/>
                </a:solidFill>
                <a:latin typeface="Calibri"/>
                <a:cs typeface="+mn-cs"/>
              </a:rPr>
              <a:t>California </a:t>
            </a: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Dep. Fish. </a:t>
            </a:r>
            <a:r>
              <a:rPr lang="en-CA" b="1" dirty="0" smtClean="0">
                <a:solidFill>
                  <a:srgbClr val="FF0000"/>
                </a:solidFill>
                <a:latin typeface="Calibri"/>
                <a:cs typeface="+mn-cs"/>
              </a:rPr>
              <a:t>Wild.</a:t>
            </a:r>
            <a:endParaRPr lang="en-CA" b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5643690" y="3619500"/>
            <a:ext cx="180020" cy="2160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2140" y="3620294"/>
            <a:ext cx="9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You are here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5438" y="6284769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</a:rPr>
              <a:t>Canadian Dep. Fish. Oceans.</a:t>
            </a:r>
            <a:endParaRPr lang="en-CA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60508" y="6255366"/>
            <a:ext cx="208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>
                    <a:lumMod val="50000"/>
                  </a:schemeClr>
                </a:solidFill>
              </a:rPr>
              <a:t>Assorted proposals</a:t>
            </a:r>
            <a:endParaRPr lang="en-CA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886700" cy="611187"/>
          </a:xfrm>
        </p:spPr>
        <p:txBody>
          <a:bodyPr/>
          <a:lstStyle/>
          <a:p>
            <a:pPr eaLnBrk="1" hangingPunct="1"/>
            <a:r>
              <a:rPr lang="en-CA" altLang="en-US" sz="2400" b="1" smtClean="0"/>
              <a:t>Online demo (www.datalimitedtoolkit.org/demo)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7872" r="15652" b="10767"/>
          <a:stretch>
            <a:fillRect/>
          </a:stretch>
        </p:blipFill>
        <p:spPr bwMode="auto">
          <a:xfrm>
            <a:off x="0" y="1022350"/>
            <a:ext cx="9144000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28650" y="395288"/>
            <a:ext cx="7886700" cy="587375"/>
          </a:xfrm>
        </p:spPr>
        <p:txBody>
          <a:bodyPr/>
          <a:lstStyle/>
          <a:p>
            <a:pPr eaLnBrk="1" hangingPunct="1"/>
            <a:r>
              <a:rPr lang="en-CA" altLang="en-US" smtClean="0"/>
              <a:t>References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839788" y="1104900"/>
            <a:ext cx="7675562" cy="5316538"/>
          </a:xfrm>
        </p:spPr>
        <p:txBody>
          <a:bodyPr/>
          <a:lstStyle/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27AFE5"/>
                </a:solidFill>
              </a:rPr>
              <a:t>Costello, C. et al. 2012</a:t>
            </a:r>
            <a:r>
              <a:rPr lang="en-CA" altLang="en-US" smtClean="0"/>
              <a:t>.Status and solutions for the world’s unassessed fisheries. Science 338, 517–520.	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00B0F0"/>
                </a:solidFill>
              </a:rPr>
              <a:t>Nakatsuka, S. 2016</a:t>
            </a:r>
            <a:r>
              <a:rPr lang="en-CA" altLang="en-US" smtClean="0"/>
              <a:t>. Management strategy evaluation in regional fisheries management organizations − How to promote robust fisheries management in international settings. Fisheries Research. DOI: 10.1016/j.fishres.2016.11.018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00B0F0"/>
                </a:solidFill>
              </a:rPr>
              <a:t>Punt, A.E., et al. 2016</a:t>
            </a:r>
            <a:r>
              <a:rPr lang="en-CA" altLang="en-US" smtClean="0"/>
              <a:t>.Management strategy evaluation: best practices. Fish Fish. 17, 303–334, http://dx.doi.org/10.1111/faf.12104.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27AFE5"/>
                </a:solidFill>
              </a:rPr>
              <a:t>SEDAR, 2015</a:t>
            </a:r>
            <a:r>
              <a:rPr lang="en-CA" altLang="en-US" smtClean="0"/>
              <a:t>. SEDAR 46: U.S. Caribbean Data-Limited Species. SouthEast Data, Assessment, and Review (SEDAR) 23. http://sedarweb.org/sedar-46.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27AFE5"/>
                </a:solidFill>
              </a:rPr>
              <a:t>SEDAR, 2016</a:t>
            </a:r>
            <a:r>
              <a:rPr lang="en-CA" altLang="en-US" smtClean="0"/>
              <a:t>. Stock assessment report: Gulf of Mexico Data-limited species. Gulf of Mexico Fishery Management Council. SEDAR 49. http://sedarweb.org/sedar-49-final-stock-assessment-report-gulf-mexico-data-limited-species.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endParaRPr lang="en-CA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smtClean="0">
                <a:solidFill>
                  <a:srgbClr val="F6BB00"/>
                </a:solidFill>
              </a:rPr>
              <a:t>Agenda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014413" y="1819275"/>
            <a:ext cx="7675562" cy="3984625"/>
          </a:xfrm>
        </p:spPr>
        <p:txBody>
          <a:bodyPr/>
          <a:lstStyle/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Overview of DLMtool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Case studies 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Features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Correct usage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Future additions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Online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117600"/>
          </a:xfrm>
        </p:spPr>
        <p:txBody>
          <a:bodyPr/>
          <a:lstStyle/>
          <a:p>
            <a:pPr eaLnBrk="1" hangingPunct="1"/>
            <a:r>
              <a:rPr lang="en-CA" altLang="en-US" smtClean="0"/>
              <a:t>1. Overview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157413"/>
            <a:ext cx="8420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398463" y="1301750"/>
            <a:ext cx="74041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200">
                <a:solidFill>
                  <a:srgbClr val="126D96"/>
                </a:solidFill>
                <a:latin typeface="Corbel" pitchFamily="34" charset="0"/>
              </a:rPr>
              <a:t>Approximately 90% of the world’s fisheries are lacking data to conduct a fishery stock assessment</a:t>
            </a: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4957763" y="6272213"/>
            <a:ext cx="4003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CA" altLang="en-US" b="1">
                <a:solidFill>
                  <a:srgbClr val="126D96"/>
                </a:solidFill>
                <a:latin typeface="Corbel" pitchFamily="34" charset="0"/>
              </a:rPr>
              <a:t>Costello et al. 2014, UN FAO data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398463" y="5716588"/>
            <a:ext cx="6340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 i="1">
                <a:solidFill>
                  <a:srgbClr val="000000"/>
                </a:solidFill>
                <a:latin typeface="Corbel" pitchFamily="34" charset="0"/>
              </a:rPr>
              <a:t>Numbers represent the number of stocks in each region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6245" r="1183" b="5563"/>
          <a:stretch>
            <a:fillRect/>
          </a:stretch>
        </p:blipFill>
        <p:spPr bwMode="auto">
          <a:xfrm>
            <a:off x="-107950" y="1341438"/>
            <a:ext cx="93599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15888"/>
            <a:ext cx="22320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727700"/>
            <a:ext cx="88741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700713"/>
            <a:ext cx="727075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"/>
          <p:cNvSpPr txBox="1">
            <a:spLocks noChangeArrowheads="1"/>
          </p:cNvSpPr>
          <p:nvPr/>
        </p:nvSpPr>
        <p:spPr bwMode="auto">
          <a:xfrm>
            <a:off x="5292725" y="6321425"/>
            <a:ext cx="3671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CA" altLang="en-US" sz="1800" b="1">
                <a:solidFill>
                  <a:srgbClr val="17375E"/>
                </a:solidFill>
              </a:rPr>
              <a:t>V3.2.3  Carruthers &amp; Hordyk  2017</a:t>
            </a:r>
          </a:p>
        </p:txBody>
      </p:sp>
      <p:sp>
        <p:nvSpPr>
          <p:cNvPr id="37895" name="TextBox 2"/>
          <p:cNvSpPr txBox="1">
            <a:spLocks noChangeArrowheads="1"/>
          </p:cNvSpPr>
          <p:nvPr/>
        </p:nvSpPr>
        <p:spPr bwMode="auto">
          <a:xfrm>
            <a:off x="313443" y="477694"/>
            <a:ext cx="508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b="1" dirty="0">
                <a:solidFill>
                  <a:srgbClr val="27AFE5"/>
                </a:solidFill>
              </a:rPr>
              <a:t>www.datalimitedtoolkit.org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14338" y="1628775"/>
            <a:ext cx="8229600" cy="4525963"/>
          </a:xfrm>
        </p:spPr>
        <p:txBody>
          <a:bodyPr/>
          <a:lstStyle/>
          <a:p>
            <a:pPr eaLnBrk="1" hangingPunct="1"/>
            <a:endParaRPr lang="en-CA" altLang="en-US" smtClean="0"/>
          </a:p>
          <a:p>
            <a:pPr eaLnBrk="1" hangingPunct="1"/>
            <a:endParaRPr lang="en-CA" altLang="en-US" smtClean="0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0" t="17801" r="298" b="9949"/>
          <a:stretch>
            <a:fillRect/>
          </a:stretch>
        </p:blipFill>
        <p:spPr bwMode="auto">
          <a:xfrm>
            <a:off x="-12700" y="1722438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387475" y="260350"/>
            <a:ext cx="6397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800" b="1">
                <a:solidFill>
                  <a:srgbClr val="0070C0"/>
                </a:solidFill>
              </a:rPr>
              <a:t>10,000+                    128 			 30+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844675"/>
            <a:ext cx="1422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TextBox 7"/>
          <p:cNvSpPr txBox="1">
            <a:spLocks noChangeArrowheads="1"/>
          </p:cNvSpPr>
          <p:nvPr/>
        </p:nvSpPr>
        <p:spPr bwMode="auto">
          <a:xfrm>
            <a:off x="1258888" y="877888"/>
            <a:ext cx="69421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downloads 	                                                     fisheries</a:t>
            </a:r>
          </a:p>
        </p:txBody>
      </p:sp>
      <p:sp>
        <p:nvSpPr>
          <p:cNvPr id="38919" name="Rectangle 4"/>
          <p:cNvSpPr>
            <a:spLocks noChangeArrowheads="1"/>
          </p:cNvSpPr>
          <p:nvPr/>
        </p:nvSpPr>
        <p:spPr bwMode="auto">
          <a:xfrm>
            <a:off x="3421063" y="692150"/>
            <a:ext cx="2301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management procedures </a:t>
            </a:r>
            <a:endParaRPr lang="en-CA" altLang="en-US" sz="2400">
              <a:solidFill>
                <a:srgbClr val="00000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4760913"/>
            <a:ext cx="720725" cy="490537"/>
          </a:xfrm>
          <a:prstGeom prst="rect">
            <a:avLst/>
          </a:prstGeom>
          <a:noFill/>
          <a:ln w="476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327775"/>
            <a:ext cx="800100" cy="390525"/>
          </a:xfrm>
          <a:prstGeom prst="rect">
            <a:avLst/>
          </a:prstGeom>
          <a:noFill/>
          <a:ln w="50800">
            <a:solidFill>
              <a:srgbClr val="80D7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718175"/>
            <a:ext cx="819150" cy="487363"/>
          </a:xfrm>
          <a:prstGeom prst="rect">
            <a:avLst/>
          </a:prstGeom>
          <a:noFill/>
          <a:ln w="47625">
            <a:solidFill>
              <a:srgbClr val="EC9E9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5110163"/>
            <a:ext cx="952500" cy="385762"/>
          </a:xfrm>
          <a:prstGeom prst="rect">
            <a:avLst/>
          </a:prstGeom>
          <a:noFill/>
          <a:ln w="47625">
            <a:solidFill>
              <a:srgbClr val="118D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4" b="1649"/>
          <a:stretch>
            <a:fillRect/>
          </a:stretch>
        </p:blipFill>
        <p:spPr bwMode="auto">
          <a:xfrm>
            <a:off x="5003800" y="2276475"/>
            <a:ext cx="781050" cy="396875"/>
          </a:xfrm>
          <a:prstGeom prst="rect">
            <a:avLst/>
          </a:prstGeom>
          <a:solidFill>
            <a:schemeClr val="bg1"/>
          </a:solidFill>
          <a:ln w="47625">
            <a:solidFill>
              <a:srgbClr val="C0DB1B"/>
            </a:solidFill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430838"/>
            <a:ext cx="815975" cy="574675"/>
          </a:xfrm>
          <a:prstGeom prst="rect">
            <a:avLst/>
          </a:prstGeom>
          <a:noFill/>
          <a:ln w="47625">
            <a:solidFill>
              <a:srgbClr val="DB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3968750"/>
            <a:ext cx="528637" cy="306388"/>
          </a:xfrm>
          <a:prstGeom prst="rect">
            <a:avLst/>
          </a:prstGeom>
          <a:noFill/>
          <a:ln w="47625">
            <a:solidFill>
              <a:srgbClr val="3557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73350"/>
            <a:ext cx="849313" cy="28892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60763"/>
            <a:ext cx="835025" cy="373062"/>
          </a:xfrm>
          <a:prstGeom prst="rect">
            <a:avLst/>
          </a:prstGeom>
          <a:noFill/>
          <a:ln w="47625">
            <a:solidFill>
              <a:srgbClr val="22803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86100"/>
            <a:ext cx="584200" cy="415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786188"/>
            <a:ext cx="550862" cy="403225"/>
          </a:xfrm>
          <a:prstGeom prst="rect">
            <a:avLst/>
          </a:prstGeom>
          <a:noFill/>
          <a:ln w="47625">
            <a:solidFill>
              <a:srgbClr val="E4CA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130675"/>
            <a:ext cx="896938" cy="352425"/>
          </a:xfrm>
          <a:prstGeom prst="rect">
            <a:avLst/>
          </a:prstGeom>
          <a:noFill/>
          <a:ln w="47625">
            <a:solidFill>
              <a:srgbClr val="7BDB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170363"/>
            <a:ext cx="744537" cy="469900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4591050"/>
            <a:ext cx="727075" cy="493713"/>
          </a:xfrm>
          <a:prstGeom prst="rect">
            <a:avLst/>
          </a:prstGeom>
          <a:noFill/>
          <a:ln w="476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14738"/>
            <a:ext cx="523875" cy="403225"/>
          </a:xfrm>
          <a:prstGeom prst="rect">
            <a:avLst/>
          </a:prstGeom>
          <a:noFill/>
          <a:ln w="47625">
            <a:solidFill>
              <a:srgbClr val="D9969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2933700"/>
            <a:ext cx="736600" cy="207963"/>
          </a:xfrm>
          <a:prstGeom prst="rect">
            <a:avLst/>
          </a:prstGeom>
          <a:noFill/>
          <a:ln w="47625">
            <a:solidFill>
              <a:srgbClr val="E6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3549650"/>
            <a:ext cx="577850" cy="444500"/>
          </a:xfrm>
          <a:prstGeom prst="rect">
            <a:avLst/>
          </a:prstGeom>
          <a:solidFill>
            <a:schemeClr val="accent1"/>
          </a:solidFill>
          <a:ln w="47625">
            <a:solidFill>
              <a:srgbClr val="F0EC98"/>
            </a:solidFill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3278188"/>
            <a:ext cx="495300" cy="280987"/>
          </a:xfrm>
          <a:prstGeom prst="rect">
            <a:avLst/>
          </a:prstGeom>
          <a:noFill/>
          <a:ln w="47625">
            <a:solidFill>
              <a:srgbClr val="6D49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140200"/>
            <a:ext cx="695325" cy="28257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4421188"/>
            <a:ext cx="779462" cy="246062"/>
          </a:xfrm>
          <a:prstGeom prst="rect">
            <a:avLst/>
          </a:prstGeom>
          <a:noFill/>
          <a:ln w="34925">
            <a:solidFill>
              <a:srgbClr val="676A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962275"/>
            <a:ext cx="687388" cy="363538"/>
          </a:xfrm>
          <a:prstGeom prst="rect">
            <a:avLst/>
          </a:prstGeom>
          <a:noFill/>
          <a:ln w="47625">
            <a:solidFill>
              <a:srgbClr val="3AA3C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4749800"/>
            <a:ext cx="585787" cy="276225"/>
          </a:xfrm>
          <a:prstGeom prst="rect">
            <a:avLst/>
          </a:prstGeom>
          <a:noFill/>
          <a:ln w="47625">
            <a:solidFill>
              <a:srgbClr val="927B7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2903538"/>
            <a:ext cx="9017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61063"/>
            <a:ext cx="91122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4667250"/>
            <a:ext cx="90011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Picture 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6" b="12125"/>
          <a:stretch>
            <a:fillRect/>
          </a:stretch>
        </p:blipFill>
        <p:spPr bwMode="auto">
          <a:xfrm>
            <a:off x="8075613" y="3898900"/>
            <a:ext cx="90963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611188" y="404813"/>
            <a:ext cx="7904162" cy="1285875"/>
          </a:xfrm>
        </p:spPr>
        <p:txBody>
          <a:bodyPr/>
          <a:lstStyle/>
          <a:p>
            <a:pPr eaLnBrk="1" hangingPunct="1"/>
            <a:r>
              <a:rPr lang="en-CA" altLang="en-US" smtClean="0"/>
              <a:t>2. Case studies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7975"/>
            <a:ext cx="8280400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95313" y="412750"/>
            <a:ext cx="7886700" cy="1325563"/>
          </a:xfrm>
        </p:spPr>
        <p:txBody>
          <a:bodyPr/>
          <a:lstStyle/>
          <a:p>
            <a:pPr eaLnBrk="1" hangingPunct="1"/>
            <a:r>
              <a:rPr lang="en-CA" altLang="en-US" smtClean="0"/>
              <a:t>2. Case studies </a:t>
            </a:r>
            <a:r>
              <a:rPr lang="en-CA" altLang="en-US" i="1" smtClean="0"/>
              <a:t>continued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557338"/>
            <a:ext cx="8259763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922338"/>
          </a:xfrm>
        </p:spPr>
        <p:txBody>
          <a:bodyPr/>
          <a:lstStyle/>
          <a:p>
            <a:pPr eaLnBrk="1" hangingPunct="1"/>
            <a:r>
              <a:rPr lang="en-CA" altLang="en-US" sz="3400" smtClean="0">
                <a:solidFill>
                  <a:srgbClr val="27AFE5"/>
                </a:solidFill>
              </a:rPr>
              <a:t>3. DLMtool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341438"/>
            <a:ext cx="8229600" cy="5326062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Rapid operating model builder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100+ data-limited and data-moderate MPs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Value of information analytics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MP feasibility analysis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Convergence diagnostics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Performance graphing routines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Supporting functions (Operating models from SRA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Customizable: easy to add new MPs, performance metrics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Highly flexible (embedded in R or easy I/O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Parallel processing enabled (compatible with supercomputing)</a:t>
            </a:r>
          </a:p>
          <a:p>
            <a:pPr eaLnBrk="1" hangingPunct="1"/>
            <a:endParaRPr lang="en-CA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008062"/>
          </a:xfrm>
        </p:spPr>
        <p:txBody>
          <a:bodyPr/>
          <a:lstStyle/>
          <a:p>
            <a:pPr eaLnBrk="1" hangingPunct="1"/>
            <a:r>
              <a:rPr lang="en-CA" altLang="en-US" dirty="0" smtClean="0"/>
              <a:t>4. Correct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84784"/>
            <a:ext cx="8208962" cy="5040312"/>
          </a:xfrm>
        </p:spPr>
        <p:txBody>
          <a:bodyPr/>
          <a:lstStyle/>
          <a:p>
            <a:pPr marL="0" indent="0" eaLnBrk="1" hangingPunct="1">
              <a:spcBef>
                <a:spcPts val="1800"/>
              </a:spcBef>
              <a:buFont typeface="Arial" charset="0"/>
              <a:buNone/>
              <a:defRPr/>
            </a:pPr>
            <a:r>
              <a:rPr lang="en-CA" sz="2200" i="1" dirty="0" smtClean="0"/>
              <a:t>Considering Punt et al. (2015) best practices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Identify performance objectives first (but see </a:t>
            </a:r>
            <a:r>
              <a:rPr lang="en-CA" sz="2200" dirty="0" smtClean="0"/>
              <a:t>Nakatsuka </a:t>
            </a:r>
            <a:r>
              <a:rPr lang="en-CA" sz="2200" dirty="0" smtClean="0"/>
              <a:t>2016)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Do not arbitrarily alter operating models to achieve objectives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Adopt MPs that have been tested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Selected MPs by MSE, not according to the magnitude of catches they provide given the current real data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Don’t change the MP that is being used in management unless there is an update in operating model or obvious catastrophe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If an MP is to be adopted, make sure that the assumptions of the MP are well understood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en-CA" sz="2200" dirty="0" smtClean="0"/>
          </a:p>
          <a:p>
            <a:pPr eaLnBrk="1" hangingPunct="1">
              <a:defRPr/>
            </a:pPr>
            <a:endParaRPr lang="en-CA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369</Words>
  <Application>Microsoft Office PowerPoint</Application>
  <PresentationFormat>On-screen Show (4:3)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Arial</vt:lpstr>
      <vt:lpstr>Corbel</vt:lpstr>
      <vt:lpstr>Depth</vt:lpstr>
      <vt:lpstr>1_Office Theme</vt:lpstr>
      <vt:lpstr>Office Theme</vt:lpstr>
      <vt:lpstr>PowerPoint Presentation</vt:lpstr>
      <vt:lpstr>Agenda</vt:lpstr>
      <vt:lpstr>1. Overview</vt:lpstr>
      <vt:lpstr>PowerPoint Presentation</vt:lpstr>
      <vt:lpstr>PowerPoint Presentation</vt:lpstr>
      <vt:lpstr>2. Case studies</vt:lpstr>
      <vt:lpstr>2. Case studies continued</vt:lpstr>
      <vt:lpstr>3. DLMtool features</vt:lpstr>
      <vt:lpstr>4. Correct Usage</vt:lpstr>
      <vt:lpstr>Future additions</vt:lpstr>
      <vt:lpstr>Future applications</vt:lpstr>
      <vt:lpstr>Online demo (www.datalimitedtoolkit.org/demo)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Carruthers</dc:creator>
  <cp:lastModifiedBy>Tom Carruthers</cp:lastModifiedBy>
  <cp:revision>17</cp:revision>
  <dcterms:created xsi:type="dcterms:W3CDTF">2017-03-29T20:35:38Z</dcterms:created>
  <dcterms:modified xsi:type="dcterms:W3CDTF">2017-03-31T18:10:28Z</dcterms:modified>
</cp:coreProperties>
</file>